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Nuni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Nunito-bold.fntdata"/><Relationship Id="rId10" Type="http://schemas.openxmlformats.org/officeDocument/2006/relationships/slide" Target="slides/slide5.xml"/><Relationship Id="rId21" Type="http://schemas.openxmlformats.org/officeDocument/2006/relationships/font" Target="fonts/Nunito-regular.fntdata"/><Relationship Id="rId13" Type="http://schemas.openxmlformats.org/officeDocument/2006/relationships/slide" Target="slides/slide8.xml"/><Relationship Id="rId24" Type="http://schemas.openxmlformats.org/officeDocument/2006/relationships/font" Target="fonts/Nunito-boldItalic.fntdata"/><Relationship Id="rId12" Type="http://schemas.openxmlformats.org/officeDocument/2006/relationships/slide" Target="slides/slide7.xml"/><Relationship Id="rId23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2cbd5aba0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2cbd5aba0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2d7e0670c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2d7e0670c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cbd5aba0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cbd5aba0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d7e0670c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d7e0670c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2d7e0670c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2d7e0670c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d7e0670c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d7e0670c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341f7637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341f7637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2cbd5aba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2cbd5aba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2cbd5aba0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2cbd5aba0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cbd5aba0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cbd5aba0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2cbd5aba0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2cbd5aba0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cbd5aba0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cbd5aba0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cbd5aba0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cbd5aba0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cbd5aba0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cbd5aba0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 1 Hour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 You Wanted to Know About SQL, but Were Afraid to Ask…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783975" y="5020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BY</a:t>
            </a:r>
            <a:endParaRPr/>
          </a:p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311700" y="1152475"/>
            <a:ext cx="403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This is the sorting feature.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/>
              <a:t>You can sort multiple columns in order.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/>
              <a:t>ASC = ascending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/>
              <a:t>DESC = descending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/>
              <a:t>This query will sort by state in alphabetical order and then last name in reverse alphabetical order.</a:t>
            </a:r>
            <a:endParaRPr sz="1900"/>
          </a:p>
        </p:txBody>
      </p:sp>
      <p:sp>
        <p:nvSpPr>
          <p:cNvPr id="192" name="Google Shape;192;p22"/>
          <p:cNvSpPr txBox="1"/>
          <p:nvPr/>
        </p:nvSpPr>
        <p:spPr>
          <a:xfrm>
            <a:off x="4428100" y="502025"/>
            <a:ext cx="4420500" cy="4279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SELECT c.firstname + “ “ + c.lastname AS fullname</a:t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FROM db.schema.customers c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WHERE c.country IN (“USA”,”Canada”)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c.joinDate BETWEEN “2022-01-01” AND “2022-02-01”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c.joinMachine = “181415”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ORDER BY c.state ASC,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C.lastname DESC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LIMIT 100;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/* Notice that you don’t need to have a column in SELECT to sort by it */</a:t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3"/>
          <p:cNvSpPr txBox="1"/>
          <p:nvPr>
            <p:ph type="title"/>
          </p:nvPr>
        </p:nvSpPr>
        <p:spPr>
          <a:xfrm>
            <a:off x="819150" y="444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</a:t>
            </a:r>
            <a:endParaRPr/>
          </a:p>
        </p:txBody>
      </p:sp>
      <p:sp>
        <p:nvSpPr>
          <p:cNvPr id="198" name="Google Shape;198;p23"/>
          <p:cNvSpPr txBox="1"/>
          <p:nvPr>
            <p:ph idx="1" type="body"/>
          </p:nvPr>
        </p:nvSpPr>
        <p:spPr>
          <a:xfrm>
            <a:off x="311700" y="1152475"/>
            <a:ext cx="4260300" cy="30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Oh boy! Here’s the thing that turns some folks off…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Joins are a way to take two tables and make one bigger table.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There are a lot of joins, but I’ll let you in on a secret…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You only need to know LEFT JOIN.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…Maybe INNER JOIN…</a:t>
            </a:r>
            <a:endParaRPr sz="1600"/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70125"/>
            <a:ext cx="42672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"/>
          <p:cNvSpPr txBox="1"/>
          <p:nvPr/>
        </p:nvSpPr>
        <p:spPr>
          <a:xfrm>
            <a:off x="412825" y="4351325"/>
            <a:ext cx="8578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chord is fine, two chords are pushing it, three chords? Well now you’re getting into jazz.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-LOU REED, developer of the Velvet Underground SQL dialect</a:t>
            </a:r>
            <a:endParaRPr sz="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/>
          <p:nvPr>
            <p:ph type="title"/>
          </p:nvPr>
        </p:nvSpPr>
        <p:spPr>
          <a:xfrm>
            <a:off x="819150" y="6477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LEFT JOIN</a:t>
            </a:r>
            <a:endParaRPr/>
          </a:p>
        </p:txBody>
      </p:sp>
      <p:sp>
        <p:nvSpPr>
          <p:cNvPr id="206" name="Google Shape;206;p24"/>
          <p:cNvSpPr txBox="1"/>
          <p:nvPr>
            <p:ph idx="1" type="body"/>
          </p:nvPr>
        </p:nvSpPr>
        <p:spPr>
          <a:xfrm>
            <a:off x="296650" y="1137425"/>
            <a:ext cx="4233600" cy="3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Joins occur in the FROM clause.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The table you’re joining is referenced right after the LEFT JOIN term.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Then, after the ON keyword you’ll establish the relationship between the primary keys.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In LEFT JOINs a row from the right table will be affixed to the left table if there’s a match, but we still keep all the records from the left table.</a:t>
            </a:r>
            <a:endParaRPr sz="1800"/>
          </a:p>
        </p:txBody>
      </p:sp>
      <p:sp>
        <p:nvSpPr>
          <p:cNvPr id="207" name="Google Shape;207;p24"/>
          <p:cNvSpPr txBox="1"/>
          <p:nvPr/>
        </p:nvSpPr>
        <p:spPr>
          <a:xfrm>
            <a:off x="4639050" y="647700"/>
            <a:ext cx="4152300" cy="384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SELECT c.firstname + “ “ + c.lastname AS fullname</a:t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FROM db.schema.customers c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LEFT JOIN db.schema.transactions t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ON c.customerid = t.customerid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WHERE c.country IN (“USA”,”Canada”)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c.joinDate BETWEEN “2022-01-01” AND “2022-02-01”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c.joinMachine = “181415”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LIMIT 100;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>
            <p:ph type="title"/>
          </p:nvPr>
        </p:nvSpPr>
        <p:spPr>
          <a:xfrm>
            <a:off x="819150" y="497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BY</a:t>
            </a:r>
            <a:endParaRPr/>
          </a:p>
        </p:txBody>
      </p:sp>
      <p:sp>
        <p:nvSpPr>
          <p:cNvPr id="213" name="Google Shape;213;p2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GROUP BY clause is used exclusively with aggregations.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When you aggregate one column, the other columns in your select clause need to be in the GROUP BY clause.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/>
              <a:t>The ancient ones claim that the order matters, but the ancient ones say a lot of things…</a:t>
            </a:r>
            <a:endParaRPr sz="1500"/>
          </a:p>
          <a:p>
            <a:pPr indent="-323850" lvl="0" marL="457200" rtl="0" algn="r">
              <a:spcBef>
                <a:spcPts val="120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Gandalf the DB</a:t>
            </a:r>
            <a:endParaRPr sz="1500"/>
          </a:p>
        </p:txBody>
      </p:sp>
      <p:sp>
        <p:nvSpPr>
          <p:cNvPr id="214" name="Google Shape;214;p25"/>
          <p:cNvSpPr txBox="1"/>
          <p:nvPr/>
        </p:nvSpPr>
        <p:spPr>
          <a:xfrm>
            <a:off x="4654075" y="497450"/>
            <a:ext cx="4168800" cy="4279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SELECT c.firstname + “ “ + c.lastname AS fullname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SUM(t.transactionamount) AS lifetimeValue</a:t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FROM db.schema.customers c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LEFT JOIN db.schema.transactions t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ON c.customerid = t.customerid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WHERE c.country IN (“USA”,”Canada”)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c.joinDate BETWEEN “2022-01-01” AND “2022-02-01”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c.joinMachine = “181415”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GROUP BY c.firstname, c.lastname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LIMIT 100;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>
            <p:ph type="title"/>
          </p:nvPr>
        </p:nvSpPr>
        <p:spPr>
          <a:xfrm>
            <a:off x="819150" y="4803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</a:t>
            </a:r>
            <a:endParaRPr/>
          </a:p>
        </p:txBody>
      </p:sp>
      <p:sp>
        <p:nvSpPr>
          <p:cNvPr id="220" name="Google Shape;220;p26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Now you have a whole query that will show the lifetime transaction amounts for every name in the database sorted by state and then last name.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/>
              <a:t>Now print to CSV from your RDBMS and get out of the office by 3!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/>
              <a:t>“You can sort your life out anytime, but the bar closes in five hours.”</a:t>
            </a:r>
            <a:endParaRPr i="1"/>
          </a:p>
          <a:p>
            <a:pPr indent="-311150" lvl="0" marL="457200" rtl="0" algn="r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Bernard Black, Bookseller &amp; Philosopher</a:t>
            </a:r>
            <a:endParaRPr/>
          </a:p>
        </p:txBody>
      </p:sp>
      <p:sp>
        <p:nvSpPr>
          <p:cNvPr id="221" name="Google Shape;221;p26"/>
          <p:cNvSpPr txBox="1"/>
          <p:nvPr/>
        </p:nvSpPr>
        <p:spPr>
          <a:xfrm>
            <a:off x="4672525" y="216750"/>
            <a:ext cx="4420500" cy="471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SELECT c.firstname + “ “ + c.lastname AS fullname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SUM(t.transactionamount) AS lifetimeValue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FROM db.schema.customers c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LEFT JOIN db.schema.transactions t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ON c.customerid = t.customerid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WHERE c.country IN (“USA”,”Canada”)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c.joinDate BETWEEN “2022-01-01” AND “2022-02-01”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c.joinMachine = “181415”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GROUP BY c.firstname, c.lastname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LIMIT 100;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>
            <p:ph type="title"/>
          </p:nvPr>
        </p:nvSpPr>
        <p:spPr>
          <a:xfrm>
            <a:off x="819150" y="4957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next, Columbus?</a:t>
            </a:r>
            <a:endParaRPr/>
          </a:p>
        </p:txBody>
      </p:sp>
      <p:sp>
        <p:nvSpPr>
          <p:cNvPr id="227" name="Google Shape;227;p27"/>
          <p:cNvSpPr txBox="1"/>
          <p:nvPr>
            <p:ph idx="1" type="body"/>
          </p:nvPr>
        </p:nvSpPr>
        <p:spPr>
          <a:xfrm>
            <a:off x="311700" y="1152475"/>
            <a:ext cx="4260300" cy="37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Subqueries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CASE statements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Temporary tables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Window Functions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Query optimization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Stored Procedures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Database design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“</a:t>
            </a:r>
            <a:r>
              <a:rPr i="1" lang="en" sz="1500"/>
              <a:t>You can technically design a whole application with stored procedures. You can also technically build a house out of dried cow patties…”</a:t>
            </a:r>
            <a:endParaRPr i="1" sz="1500"/>
          </a:p>
          <a:p>
            <a:pPr indent="-323850" lvl="0" marL="457200" rtl="0" algn="r">
              <a:spcBef>
                <a:spcPts val="120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Abraham Lincoln, FORTRAN developer</a:t>
            </a:r>
            <a:endParaRPr sz="1500"/>
          </a:p>
        </p:txBody>
      </p:sp>
      <p:pic>
        <p:nvPicPr>
          <p:cNvPr id="228" name="Google Shape;2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70125"/>
            <a:ext cx="4114800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7"/>
          <p:cNvSpPr txBox="1"/>
          <p:nvPr/>
        </p:nvSpPr>
        <p:spPr>
          <a:xfrm>
            <a:off x="4741850" y="4284400"/>
            <a:ext cx="41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Inventor of C++, Bjarne Stroustrup, playing it cool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1712" y="495188"/>
            <a:ext cx="4780574" cy="415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819150" y="5708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SQL?</a:t>
            </a:r>
            <a:endParaRPr/>
          </a:p>
        </p:txBody>
      </p:sp>
      <p:sp>
        <p:nvSpPr>
          <p:cNvPr id="140" name="Google Shape;140;p15"/>
          <p:cNvSpPr txBox="1"/>
          <p:nvPr>
            <p:ph idx="1" type="body"/>
          </p:nvPr>
        </p:nvSpPr>
        <p:spPr>
          <a:xfrm>
            <a:off x="311700" y="1360075"/>
            <a:ext cx="4260300" cy="3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Like any computer language, SQL is a protocol for talking to a machine.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SQL, specifically, is interested in talking to a specific machine: a database.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Most people are familiar with databases as a concept.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SQL is mostly specific to a certain type of database: relational databases.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70125"/>
            <a:ext cx="4267200" cy="3604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6372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a Relational Database</a:t>
            </a:r>
            <a:endParaRPr/>
          </a:p>
        </p:txBody>
      </p:sp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311700" y="1655300"/>
            <a:ext cx="4042200" cy="29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1"/>
              <a:t>For our purposes, relational databases have these salient features:</a:t>
            </a:r>
            <a:endParaRPr sz="2601"/>
          </a:p>
          <a:p>
            <a:pPr indent="-34423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2601"/>
              <a:t>Relational databases have tables, are tabular</a:t>
            </a:r>
            <a:endParaRPr sz="2601"/>
          </a:p>
          <a:p>
            <a:pPr indent="-34423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601"/>
              <a:t>They have (hopefully) primary keys</a:t>
            </a:r>
            <a:endParaRPr sz="2601"/>
          </a:p>
          <a:p>
            <a:pPr indent="-34423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601"/>
              <a:t>They’re accessed through RDBMS</a:t>
            </a:r>
            <a:endParaRPr sz="2601"/>
          </a:p>
          <a:p>
            <a:pPr indent="-34423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601"/>
              <a:t>They have schema</a:t>
            </a:r>
            <a:endParaRPr sz="260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1100" y="1655300"/>
            <a:ext cx="4267200" cy="2913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/>
          <p:nvPr>
            <p:ph type="title"/>
          </p:nvPr>
        </p:nvSpPr>
        <p:spPr>
          <a:xfrm>
            <a:off x="614250" y="352675"/>
            <a:ext cx="79155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the difference between SQL and No-SQL?</a:t>
            </a:r>
            <a:endParaRPr/>
          </a:p>
        </p:txBody>
      </p:sp>
      <p:pic>
        <p:nvPicPr>
          <p:cNvPr id="154" name="Google Shape;15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250" y="1124500"/>
            <a:ext cx="3792026" cy="284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3275" y="1307275"/>
            <a:ext cx="4781400" cy="251022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7"/>
          <p:cNvSpPr txBox="1"/>
          <p:nvPr/>
        </p:nvSpPr>
        <p:spPr>
          <a:xfrm>
            <a:off x="677925" y="4057975"/>
            <a:ext cx="2289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SQL</a:t>
            </a:r>
            <a:endParaRPr sz="3200"/>
          </a:p>
        </p:txBody>
      </p:sp>
      <p:sp>
        <p:nvSpPr>
          <p:cNvPr id="157" name="Google Shape;157;p17"/>
          <p:cNvSpPr txBox="1"/>
          <p:nvPr/>
        </p:nvSpPr>
        <p:spPr>
          <a:xfrm>
            <a:off x="5415863" y="4166575"/>
            <a:ext cx="2289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No-</a:t>
            </a:r>
            <a:r>
              <a:rPr lang="en" sz="3200"/>
              <a:t>SQL</a:t>
            </a:r>
            <a:endParaRPr sz="3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819150" y="5114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I need to know?</a:t>
            </a:r>
            <a:endParaRPr/>
          </a:p>
        </p:txBody>
      </p:sp>
      <p:sp>
        <p:nvSpPr>
          <p:cNvPr id="163" name="Google Shape;163;p1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</a:t>
            </a:r>
            <a:r>
              <a:rPr b="1" lang="en" sz="1800"/>
              <a:t>big five</a:t>
            </a:r>
            <a:r>
              <a:rPr lang="en" sz="1800"/>
              <a:t> and the dark art of relational joins…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SELECT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FROM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WHERE</a:t>
            </a:r>
            <a:endParaRPr sz="2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GROUP BY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ORDER BY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…JOIN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Watch out! We’re going out of order!</a:t>
            </a:r>
            <a:endParaRPr sz="1800"/>
          </a:p>
        </p:txBody>
      </p:sp>
      <p:pic>
        <p:nvPicPr>
          <p:cNvPr id="164" name="Google Shape;1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70125"/>
            <a:ext cx="4267202" cy="2723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type="title"/>
          </p:nvPr>
        </p:nvSpPr>
        <p:spPr>
          <a:xfrm>
            <a:off x="819150" y="4612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</a:t>
            </a:r>
            <a:endParaRPr/>
          </a:p>
        </p:txBody>
      </p:sp>
      <p:sp>
        <p:nvSpPr>
          <p:cNvPr id="170" name="Google Shape;170;p19"/>
          <p:cNvSpPr txBox="1"/>
          <p:nvPr>
            <p:ph idx="1" type="body"/>
          </p:nvPr>
        </p:nvSpPr>
        <p:spPr>
          <a:xfrm>
            <a:off x="311700" y="1152475"/>
            <a:ext cx="400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FROM clause identifies the database table that you want to get stuff from.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is the second required clause after SELECT.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Basic syntax looks like this: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FROM db.public.customers c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“</a:t>
            </a:r>
            <a:r>
              <a:rPr lang="en" sz="1300"/>
              <a:t>d</a:t>
            </a:r>
            <a:r>
              <a:rPr lang="en" sz="1300"/>
              <a:t>b” is the name of the database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“</a:t>
            </a:r>
            <a:r>
              <a:rPr lang="en" sz="1300"/>
              <a:t>p</a:t>
            </a:r>
            <a:r>
              <a:rPr lang="en" sz="1300"/>
              <a:t>ublic” is the name of the schema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“</a:t>
            </a:r>
            <a:r>
              <a:rPr lang="en" sz="1300"/>
              <a:t>c</a:t>
            </a:r>
            <a:r>
              <a:rPr lang="en" sz="1300"/>
              <a:t>ustomers” is the name of the table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“</a:t>
            </a:r>
            <a:r>
              <a:rPr lang="en" sz="1300"/>
              <a:t>c</a:t>
            </a:r>
            <a:r>
              <a:rPr lang="en" sz="1300"/>
              <a:t>” is the alias of the FROM reference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The path from database to table is concatenated using the “.” in what is called “Dot Notation”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9"/>
          <p:cNvSpPr txBox="1"/>
          <p:nvPr/>
        </p:nvSpPr>
        <p:spPr>
          <a:xfrm>
            <a:off x="4445675" y="1044325"/>
            <a:ext cx="4420500" cy="3632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/* This is a comment */</a:t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/* “SELECT *” means show everything */</a:t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FROM db.schema.customers c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LIMIT 100;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/* Best practice:</a:t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Always end your queries with a LIMIT clause so your query doesn’t go wild. */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819150" y="526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</a:t>
            </a:r>
            <a:endParaRPr/>
          </a:p>
        </p:txBody>
      </p:sp>
      <p:sp>
        <p:nvSpPr>
          <p:cNvPr id="177" name="Google Shape;177;p20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 SELECT the columns that you want to display.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 can also do operations on these items, e.g.: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Aggregations, like SUM or COUNT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CONCATENATE, like if you wanted to put two columns into one</a:t>
            </a:r>
            <a:endParaRPr sz="1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 can also create entirely new columns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Remember to ALIAS your columns!</a:t>
            </a:r>
            <a:endParaRPr sz="1800"/>
          </a:p>
        </p:txBody>
      </p:sp>
      <p:sp>
        <p:nvSpPr>
          <p:cNvPr id="178" name="Google Shape;178;p20"/>
          <p:cNvSpPr txBox="1"/>
          <p:nvPr/>
        </p:nvSpPr>
        <p:spPr>
          <a:xfrm>
            <a:off x="4724925" y="526450"/>
            <a:ext cx="4039500" cy="406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/* Hot tip: if you put the comma at the beginning of the line, you can quickly comment and uncomment. */</a:t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—-</a:t>
            </a: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double hyphens are single line comments</a:t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SELECT c.firstname AS firstname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—-</a:t>
            </a: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, c.address + “ “ + c.city</a:t>
            </a: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+ “ “ + c.state + “ “ + c.country AS fulladdress</a:t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FROM db.schema.customers c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LIMIT 100;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title"/>
          </p:nvPr>
        </p:nvSpPr>
        <p:spPr>
          <a:xfrm>
            <a:off x="819150" y="4936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</a:t>
            </a:r>
            <a:endParaRPr/>
          </a:p>
        </p:txBody>
      </p:sp>
      <p:sp>
        <p:nvSpPr>
          <p:cNvPr id="184" name="Google Shape;184;p21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 WHERE clause is a filter, e.g.:</a:t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Use comparators to filter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=, or equals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!=, or not-equals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&lt;, &gt;, or greater than and less than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&lt;=, &gt;= greater than or equal to and less than or equal to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BETWEEN, used for dates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IN, equals to multiple items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LIKE, where you can use wildcards like “%”</a:t>
            </a:r>
            <a:endParaRPr sz="1500"/>
          </a:p>
        </p:txBody>
      </p:sp>
      <p:sp>
        <p:nvSpPr>
          <p:cNvPr id="185" name="Google Shape;185;p21"/>
          <p:cNvSpPr txBox="1"/>
          <p:nvPr/>
        </p:nvSpPr>
        <p:spPr>
          <a:xfrm>
            <a:off x="4639050" y="647700"/>
            <a:ext cx="4420500" cy="384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SELECT c.firstname + “ “ + c.lastname AS fullname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—-,</a:t>
            </a:r>
            <a:r>
              <a:rPr b="1" lang="en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c.address + “ “ + c.city + “ “ + c.state + “ “ + c.country AS fulladdress</a:t>
            </a:r>
            <a:endParaRPr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FROM db.schema.customers c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WHERE c.country IN (“USA”,”Canada”)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c.joinDate BETWEEN “2022-01-01” AND “2022-02-01”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, c.joinMachine = “181415”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LIMIT 100;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